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0AB9D0-2D52-493A-B5B1-6CD7EE0DB95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308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E8C320E-D3D2-4659-B386-FBCB3E6468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30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30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89990F2-9AE0-405A-BFDA-BC77B7707A3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5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5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30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30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308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C2F7C9-E5FD-493C-8E0C-D36362E73CF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552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DC86E33-1C25-4AB1-85BB-D557F70C1FE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6A9539A-6689-4EC6-A376-7B9CE1926C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552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4956D3-33FB-44A7-BD14-C5CCC9A42A3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6BC5E6-4256-4ED4-BA33-C1543F6E614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360"/>
            <a:ext cx="907164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90A2D1A-B75F-4B45-B87C-9F44183E22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552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30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7120EA3-06D2-4F40-AACE-6D9F870A36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308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51B764-D0DE-467D-8DAE-DF90905D4C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39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552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308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19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AE7739-83EC-4D36-B6B2-0CE56C5D6B4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39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552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0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9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9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9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456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456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456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14E5F28C-DDAB-4FBA-A0ED-72FEE03F28A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er.nf/orgs/Grunwaldlab/workspaces/Pathogen_Surveillance/watch/50erjDlrFUit3" TargetMode="External"/><Relationship Id="rId2" Type="http://schemas.openxmlformats.org/officeDocument/2006/relationships/hyperlink" Target="https://tower.nf/orgs/Grunwaldlab/workspaces/Pathogen_Surveillance/launchpad/103974793792958/for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56840" y="239484"/>
            <a:ext cx="9258480" cy="457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spcBef>
                <a:spcPts val="1151"/>
              </a:spcBef>
              <a:buNone/>
            </a:pPr>
            <a:r>
              <a:rPr lang="en-US" sz="3200" b="1" strike="noStrike" spc="-1" dirty="0" err="1">
                <a:latin typeface="Arial"/>
              </a:rPr>
              <a:t>Pathogensurveillance</a:t>
            </a:r>
            <a:r>
              <a:rPr lang="en-US" sz="3200" b="0" strike="noStrike" spc="-1" dirty="0">
                <a:latin typeface="Arial"/>
              </a:rPr>
              <a:t>: An Automated</a:t>
            </a:r>
          </a:p>
          <a:p>
            <a:pPr algn="ctr">
              <a:spcBef>
                <a:spcPts val="1151"/>
              </a:spcBef>
              <a:buNone/>
            </a:pPr>
            <a:r>
              <a:rPr lang="en-US" sz="3200" b="0" strike="noStrike" spc="-1" dirty="0">
                <a:latin typeface="Arial"/>
              </a:rPr>
              <a:t>Computational Pipeline for Identification,</a:t>
            </a:r>
          </a:p>
          <a:p>
            <a:pPr algn="ctr">
              <a:spcBef>
                <a:spcPts val="1151"/>
              </a:spcBef>
              <a:buNone/>
            </a:pPr>
            <a:r>
              <a:rPr lang="en-US" sz="3200" b="0" strike="noStrike" spc="-1" dirty="0">
                <a:latin typeface="Arial"/>
              </a:rPr>
              <a:t>Population Genomics, and Monitoring of</a:t>
            </a:r>
          </a:p>
          <a:p>
            <a:pPr algn="ctr">
              <a:spcBef>
                <a:spcPts val="1151"/>
              </a:spcBef>
              <a:buNone/>
            </a:pPr>
            <a:r>
              <a:rPr lang="en-US" sz="3200" b="0" strike="noStrike" spc="-1" dirty="0">
                <a:latin typeface="Arial"/>
              </a:rPr>
              <a:t>Pathogens</a:t>
            </a:r>
          </a:p>
          <a:p>
            <a:pPr algn="ctr">
              <a:spcBef>
                <a:spcPts val="1151"/>
              </a:spcBef>
              <a:buNone/>
            </a:pPr>
            <a:endParaRPr lang="en-US" sz="3800" b="0" strike="noStrike" spc="-1" dirty="0">
              <a:latin typeface="Arial"/>
            </a:endParaRPr>
          </a:p>
          <a:p>
            <a:pPr algn="ctr">
              <a:spcBef>
                <a:spcPts val="1151"/>
              </a:spcBef>
              <a:buNone/>
            </a:pPr>
            <a:r>
              <a:rPr lang="en-US" sz="2000" b="0" strike="noStrike" spc="-1" dirty="0">
                <a:latin typeface="Arial"/>
                <a:ea typeface="Noto Sans CJK SC"/>
              </a:rPr>
              <a:t>Zachary Foster, Camilo Parada-Rojas, Martha Sudermann, Fernanda </a:t>
            </a:r>
            <a:r>
              <a:rPr lang="en-US" sz="2000" b="0" strike="noStrike" spc="-1" dirty="0" err="1">
                <a:latin typeface="Arial"/>
                <a:ea typeface="Noto Sans CJK SC"/>
              </a:rPr>
              <a:t>Bocardo</a:t>
            </a:r>
            <a:r>
              <a:rPr lang="en-US" sz="2000" b="0" strike="noStrike" spc="-1" dirty="0">
                <a:latin typeface="Arial"/>
                <a:ea typeface="Noto Sans CJK SC"/>
              </a:rPr>
              <a:t>, </a:t>
            </a:r>
            <a:r>
              <a:rPr lang="en-US" sz="2000" b="0" strike="noStrike" spc="-1" dirty="0">
                <a:latin typeface="Arial"/>
              </a:rPr>
              <a:t> Ricardo Alcala-</a:t>
            </a:r>
            <a:r>
              <a:rPr lang="en-US" sz="2000" b="0" strike="noStrike" spc="-1" dirty="0" err="1">
                <a:latin typeface="Arial"/>
              </a:rPr>
              <a:t>Briseno</a:t>
            </a:r>
            <a:r>
              <a:rPr lang="en-US" sz="2000" b="0" strike="noStrike" spc="-1" dirty="0">
                <a:latin typeface="Arial"/>
              </a:rPr>
              <a:t>, Hung Phan, Marina </a:t>
            </a:r>
            <a:r>
              <a:rPr lang="en-US" sz="2000" b="0" strike="noStrike" spc="-1" dirty="0" err="1">
                <a:latin typeface="Arial"/>
              </a:rPr>
              <a:t>Witherell</a:t>
            </a:r>
            <a:r>
              <a:rPr lang="en-US" sz="2000" b="0" strike="noStrike" spc="-1" dirty="0">
                <a:latin typeface="Arial"/>
              </a:rPr>
              <a:t>, Alexandra Weisberg, </a:t>
            </a:r>
            <a:r>
              <a:rPr lang="en-US" sz="2000" b="0" strike="noStrike" spc="-1" dirty="0" err="1">
                <a:latin typeface="Arial"/>
              </a:rPr>
              <a:t>Melodie</a:t>
            </a:r>
            <a:r>
              <a:rPr lang="en-US" sz="2000" b="0" strike="noStrike" spc="-1" dirty="0">
                <a:latin typeface="Arial"/>
              </a:rPr>
              <a:t> Putnam, Jeff Chang, Niklaus </a:t>
            </a:r>
            <a:r>
              <a:rPr lang="en-US" sz="2000" b="0" strike="noStrike" spc="-1" dirty="0" err="1">
                <a:latin typeface="Arial"/>
              </a:rPr>
              <a:t>Grünwald</a:t>
            </a:r>
            <a:endParaRPr lang="en-US" sz="2000" b="0" strike="noStrike" spc="-1" dirty="0">
              <a:latin typeface="Arial"/>
            </a:endParaRPr>
          </a:p>
          <a:p>
            <a:pPr algn="ctr">
              <a:spcBef>
                <a:spcPts val="1151"/>
              </a:spcBef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628720" y="4697364"/>
            <a:ext cx="4879080" cy="78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0" strike="noStrike" spc="-1">
                <a:solidFill>
                  <a:srgbClr val="666666"/>
                </a:solidFill>
                <a:latin typeface="Arial"/>
                <a:ea typeface="Noto Sans CJK SC"/>
              </a:rPr>
              <a:t>How the pipeline is run: on the cloud </a:t>
            </a:r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(interactive)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42720" y="1028520"/>
            <a:ext cx="8572680" cy="2394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To launch the pipeline: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  <a:hlinkClick r:id="rId2"/>
              </a:rPr>
              <a:t>https://tower.nf/orgs/Grunwaldlab/workspaces/Pathogen_Surveillance/launchpad/103974793792958/form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To view the results:</a:t>
            </a:r>
          </a:p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  <a:hlinkClick r:id="rId3"/>
              </a:rPr>
              <a:t>https://tower.nf/orgs/Grunwaldlab/workspaces/Pathogen_Surveillance/watch/50erjDlrFUit3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Using whole genome sequencing data in plant pathology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480" y="1647000"/>
            <a:ext cx="4572000" cy="4457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1" strike="noStrike" spc="-1">
                <a:latin typeface="Arial"/>
                <a:ea typeface="Noto Sans CJK SC"/>
              </a:rPr>
              <a:t>Potential: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Increasingly abundant and cheap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Increasingly reliable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Less biased against unknowns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High resolution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More information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Less dependent on experimental design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More relevant in the future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00960" y="1647360"/>
            <a:ext cx="4571640" cy="4457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1" strike="noStrike" spc="-1">
                <a:latin typeface="Arial"/>
                <a:ea typeface="Noto Sans CJK SC"/>
              </a:rPr>
              <a:t>Challenges: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Still more expensive then gene-based methods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Large data sets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Difficult to analyze and interpret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Computationally expensive to analyze</a:t>
            </a:r>
            <a:endParaRPr lang="en-US" sz="21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latin typeface="Arial"/>
                <a:ea typeface="Noto Sans CJK SC"/>
              </a:rPr>
              <a:t>Lower throughput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14120" y="799920"/>
            <a:ext cx="9829800" cy="98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100" b="0" strike="noStrike" spc="-1">
                <a:latin typeface="Arial"/>
              </a:rPr>
              <a:t>Whole genome sequencing presents both opportunities and challenges when compared to gene-based methods such as (q)PCR, SSRs, and gene sequencing.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Initial identification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4" name="Picture 83"/>
          <p:cNvPicPr/>
          <p:nvPr/>
        </p:nvPicPr>
        <p:blipFill>
          <a:blip r:embed="rId2"/>
          <a:srcRect l="34257" t="7205" r="36605" b="56135"/>
          <a:stretch/>
        </p:blipFill>
        <p:spPr>
          <a:xfrm>
            <a:off x="228600" y="1028520"/>
            <a:ext cx="2935440" cy="446256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rcRect b="7475"/>
          <a:stretch/>
        </p:blipFill>
        <p:spPr>
          <a:xfrm>
            <a:off x="3437640" y="1105920"/>
            <a:ext cx="6391800" cy="43804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86" name="TextBox 85"/>
          <p:cNvSpPr txBox="1"/>
          <p:nvPr/>
        </p:nvSpPr>
        <p:spPr>
          <a:xfrm>
            <a:off x="3437640" y="759600"/>
            <a:ext cx="3657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Example HTML output: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Initial identification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9" name="Picture 88"/>
          <p:cNvPicPr/>
          <p:nvPr/>
        </p:nvPicPr>
        <p:blipFill>
          <a:blip r:embed="rId2"/>
          <a:srcRect r="1757"/>
          <a:stretch/>
        </p:blipFill>
        <p:spPr>
          <a:xfrm>
            <a:off x="3429000" y="1143000"/>
            <a:ext cx="6576840" cy="3543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90" name="Picture 89"/>
          <p:cNvPicPr/>
          <p:nvPr/>
        </p:nvPicPr>
        <p:blipFill>
          <a:blip r:embed="rId3"/>
          <a:srcRect l="34257" t="7205" r="36605" b="56135"/>
          <a:stretch/>
        </p:blipFill>
        <p:spPr>
          <a:xfrm>
            <a:off x="228600" y="1028520"/>
            <a:ext cx="2935440" cy="4462560"/>
          </a:xfrm>
          <a:prstGeom prst="rect">
            <a:avLst/>
          </a:prstGeom>
          <a:ln w="0">
            <a:noFill/>
          </a:ln>
        </p:spPr>
      </p:pic>
      <p:sp>
        <p:nvSpPr>
          <p:cNvPr id="91" name="TextBox 90"/>
          <p:cNvSpPr txBox="1"/>
          <p:nvPr/>
        </p:nvSpPr>
        <p:spPr>
          <a:xfrm>
            <a:off x="3437640" y="759600"/>
            <a:ext cx="3657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Example PDF output: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Genome assembly and annotation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94" name="Picture 93"/>
          <p:cNvPicPr/>
          <p:nvPr/>
        </p:nvPicPr>
        <p:blipFill>
          <a:blip r:embed="rId2"/>
          <a:srcRect l="69324" t="10841" r="3441" b="54173"/>
          <a:stretch/>
        </p:blipFill>
        <p:spPr>
          <a:xfrm>
            <a:off x="228600" y="1143000"/>
            <a:ext cx="2595600" cy="4028400"/>
          </a:xfrm>
          <a:prstGeom prst="rect">
            <a:avLst/>
          </a:prstGeom>
          <a:ln w="0">
            <a:noFill/>
          </a:ln>
        </p:spPr>
      </p:pic>
      <p:sp>
        <p:nvSpPr>
          <p:cNvPr id="95" name="TextBox 94"/>
          <p:cNvSpPr txBox="1"/>
          <p:nvPr/>
        </p:nvSpPr>
        <p:spPr>
          <a:xfrm>
            <a:off x="3085920" y="457200"/>
            <a:ext cx="6858000" cy="2400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De novo assembly and annotation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Used for the core genome phylogeny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Useful as a starting point for project-specific analyses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Currently only working for prokaryotes and short reads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3"/>
          <a:srcRect t="1440" b="52181"/>
          <a:stretch/>
        </p:blipFill>
        <p:spPr>
          <a:xfrm>
            <a:off x="3112560" y="2743200"/>
            <a:ext cx="6831360" cy="26287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Automated reference selection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99" name="Picture 98"/>
          <p:cNvPicPr/>
          <p:nvPr/>
        </p:nvPicPr>
        <p:blipFill>
          <a:blip r:embed="rId2"/>
          <a:srcRect l="2251" t="16750" r="65980" b="44746"/>
          <a:stretch/>
        </p:blipFill>
        <p:spPr>
          <a:xfrm>
            <a:off x="100080" y="804960"/>
            <a:ext cx="3200040" cy="4685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99"/>
          <p:cNvSpPr txBox="1"/>
          <p:nvPr/>
        </p:nvSpPr>
        <p:spPr>
          <a:xfrm>
            <a:off x="3657600" y="486697"/>
            <a:ext cx="6172200" cy="4457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Reference genomes are used place samples into context of known organisms as well as exploring fine-scale differences between samples (variant calling)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References for phylogenetic context are selected and downloaded automatically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References for variant calling can be defined by the user or selected automatically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All of NCBI </a:t>
            </a:r>
            <a:r>
              <a:rPr lang="en-US" sz="2000" b="0" strike="noStrike" spc="-1" dirty="0" err="1">
                <a:latin typeface="Arial"/>
                <a:ea typeface="Noto Sans CJK SC"/>
              </a:rPr>
              <a:t>RefSeq</a:t>
            </a:r>
            <a:r>
              <a:rPr lang="en-US" sz="2000" b="0" strike="noStrike" spc="-1" dirty="0">
                <a:latin typeface="Arial"/>
                <a:ea typeface="Noto Sans CJK SC"/>
              </a:rPr>
              <a:t> is used to find appropriate references based on the initial identification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Variant calling: high-resolution comparison of samples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214560" y="2857320"/>
            <a:ext cx="5157360" cy="2743200"/>
            <a:chOff x="214560" y="2857320"/>
            <a:chExt cx="5157360" cy="2743200"/>
          </a:xfrm>
        </p:grpSpPr>
        <p:pic>
          <p:nvPicPr>
            <p:cNvPr id="104" name="Picture 103"/>
            <p:cNvPicPr/>
            <p:nvPr/>
          </p:nvPicPr>
          <p:blipFill>
            <a:blip r:embed="rId2"/>
            <a:srcRect l="2251" t="55068" r="40880" b="20512"/>
            <a:stretch/>
          </p:blipFill>
          <p:spPr>
            <a:xfrm>
              <a:off x="214560" y="3053520"/>
              <a:ext cx="5157000" cy="254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5" name="Rectangle 104"/>
            <p:cNvSpPr/>
            <p:nvPr/>
          </p:nvSpPr>
          <p:spPr>
            <a:xfrm>
              <a:off x="3211200" y="2857320"/>
              <a:ext cx="2160720" cy="97992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42720" y="456480"/>
            <a:ext cx="5143680" cy="5144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85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Reads from all samples are aligned to a reference genome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How samples differ from the reference informs how they differ from each other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Allow for single SNP distinctions between gnomes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3"/>
          <a:srcRect l="22373" t="8187" b="3106"/>
          <a:stretch/>
        </p:blipFill>
        <p:spPr>
          <a:xfrm>
            <a:off x="5631480" y="1028520"/>
            <a:ext cx="4312440" cy="45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Core gene phylogeny: robust phylogenetic placement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0" name="Picture 109"/>
          <p:cNvPicPr/>
          <p:nvPr/>
        </p:nvPicPr>
        <p:blipFill>
          <a:blip r:embed="rId2"/>
          <a:srcRect l="63747" t="42029" r="2214" b="24313"/>
          <a:stretch/>
        </p:blipFill>
        <p:spPr>
          <a:xfrm>
            <a:off x="306720" y="914400"/>
            <a:ext cx="3809160" cy="4550760"/>
          </a:xfrm>
          <a:prstGeom prst="rect">
            <a:avLst/>
          </a:prstGeom>
          <a:ln w="0"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4013640" y="759600"/>
            <a:ext cx="36576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Example HTML output:</a:t>
            </a:r>
          </a:p>
        </p:txBody>
      </p:sp>
      <p:pic>
        <p:nvPicPr>
          <p:cNvPr id="112" name="Picture 111"/>
          <p:cNvPicPr/>
          <p:nvPr/>
        </p:nvPicPr>
        <p:blipFill>
          <a:blip r:embed="rId3"/>
          <a:stretch/>
        </p:blipFill>
        <p:spPr>
          <a:xfrm>
            <a:off x="4147560" y="1143000"/>
            <a:ext cx="5572440" cy="4457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Whole genome sequencing review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0" y="5486400"/>
            <a:ext cx="100584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800" b="1" strike="noStrike" spc="-1">
                <a:solidFill>
                  <a:srgbClr val="808080"/>
                </a:solidFill>
                <a:latin typeface="Arial"/>
              </a:rPr>
              <a:t>Image credit: https://www.genome.gov/about-genomics/fact-sheets/DNA-Sequencing-Costs-Data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rcRect t="5553" r="5203" b="8237"/>
          <a:stretch/>
        </p:blipFill>
        <p:spPr>
          <a:xfrm>
            <a:off x="228600" y="789480"/>
            <a:ext cx="9144000" cy="467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Whole genome sequencing review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667440" y="733680"/>
            <a:ext cx="8590680" cy="4638240"/>
          </a:xfrm>
          <a:prstGeom prst="rect">
            <a:avLst/>
          </a:prstGeom>
          <a:ln w="0">
            <a:noFill/>
          </a:ln>
        </p:spPr>
      </p:pic>
      <p:sp>
        <p:nvSpPr>
          <p:cNvPr id="46" name="TextBox 45"/>
          <p:cNvSpPr txBox="1"/>
          <p:nvPr/>
        </p:nvSpPr>
        <p:spPr>
          <a:xfrm>
            <a:off x="0" y="5486400"/>
            <a:ext cx="10058400" cy="204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800" b="1" strike="noStrike" spc="-1">
                <a:solidFill>
                  <a:srgbClr val="808080"/>
                </a:solidFill>
                <a:latin typeface="Arial"/>
              </a:rPr>
              <a:t>Image credit: Whole-genome sequencing approaches for conservation biology: Advantages, limitations and practical recommendations. Angela P. Fuentes-Pardo, Daniel E. Ruzzante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Introducing pathogensurveillance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9239" y="394341"/>
            <a:ext cx="4192035" cy="5099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Software to bulk analyze raw whole genome sequencing data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Takes raw reads as input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Outputs PDF/HTML reports with plots/tables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Works on unknown organisms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Works on eukaryotes and prokaryotes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Designed to be as simple to use while still being useful for advanced users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Can be run without command line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Easy to install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Can be run on clusters, commercial clouds, and personal computers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4237920" y="2570040"/>
            <a:ext cx="5706000" cy="29116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1" name="Picture 50"/>
          <p:cNvPicPr/>
          <p:nvPr/>
        </p:nvPicPr>
        <p:blipFill>
          <a:blip r:embed="rId3"/>
          <a:srcRect r="41806" b="31849"/>
          <a:stretch/>
        </p:blipFill>
        <p:spPr>
          <a:xfrm>
            <a:off x="4263480" y="834480"/>
            <a:ext cx="5680440" cy="1337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2" name="Picture 51"/>
          <p:cNvPicPr/>
          <p:nvPr/>
        </p:nvPicPr>
        <p:blipFill>
          <a:blip r:embed="rId3"/>
          <a:srcRect r="41806" b="31849"/>
          <a:stretch/>
        </p:blipFill>
        <p:spPr>
          <a:xfrm>
            <a:off x="4228920" y="812358"/>
            <a:ext cx="5715000" cy="13453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3" name="Straight Connector 52"/>
          <p:cNvSpPr/>
          <p:nvPr/>
        </p:nvSpPr>
        <p:spPr>
          <a:xfrm>
            <a:off x="7086600" y="2252682"/>
            <a:ext cx="0" cy="284040"/>
          </a:xfrm>
          <a:prstGeom prst="line">
            <a:avLst/>
          </a:prstGeom>
          <a:ln w="127080">
            <a:solidFill>
              <a:srgbClr val="80808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" name="Straight Connector 53"/>
          <p:cNvSpPr/>
          <p:nvPr/>
        </p:nvSpPr>
        <p:spPr>
          <a:xfrm>
            <a:off x="8915400" y="2252682"/>
            <a:ext cx="0" cy="284040"/>
          </a:xfrm>
          <a:prstGeom prst="line">
            <a:avLst/>
          </a:prstGeom>
          <a:ln w="127080">
            <a:solidFill>
              <a:srgbClr val="80808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Straight Connector 54"/>
          <p:cNvSpPr/>
          <p:nvPr/>
        </p:nvSpPr>
        <p:spPr>
          <a:xfrm>
            <a:off x="5257800" y="2252682"/>
            <a:ext cx="0" cy="284040"/>
          </a:xfrm>
          <a:prstGeom prst="line">
            <a:avLst/>
          </a:prstGeom>
          <a:ln w="127080">
            <a:solidFill>
              <a:srgbClr val="80808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What pathogensurveillance does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2480" y="344078"/>
            <a:ext cx="5143320" cy="48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Identifies unknown organisms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Compares organisms to similar publicly available reference genomes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Compares groups of organisms to each other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Outputs results as human-friendly HTML or PDF reports for each user-defined group of genomes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Outputs intermediate data for use by advanced users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  <a:ea typeface="Noto Sans CJK SC"/>
              </a:rPr>
              <a:t>Runs in parallel whenever possible and caches past results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9" name="Picture 58"/>
          <p:cNvPicPr/>
          <p:nvPr/>
        </p:nvPicPr>
        <p:blipFill>
          <a:blip r:embed="rId2"/>
          <a:srcRect l="1792" t="1507" r="4284" b="1725"/>
          <a:stretch/>
        </p:blipFill>
        <p:spPr>
          <a:xfrm>
            <a:off x="5371920" y="23040"/>
            <a:ext cx="4457880" cy="5548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What the input looks like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8600" y="140109"/>
            <a:ext cx="9715320" cy="269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A CSV table with paths to input files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Paths can be local or online URLs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Only some columns are needed and can be in any order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The `</a:t>
            </a:r>
            <a:r>
              <a:rPr lang="en-US" sz="2000" b="0" strike="noStrike" spc="-1" dirty="0" err="1">
                <a:latin typeface="Arial"/>
                <a:ea typeface="Noto Sans CJK SC"/>
              </a:rPr>
              <a:t>report_group</a:t>
            </a:r>
            <a:r>
              <a:rPr lang="en-US" sz="2000" b="0" strike="noStrike" spc="-1" dirty="0">
                <a:latin typeface="Arial"/>
                <a:ea typeface="Noto Sans CJK SC"/>
              </a:rPr>
              <a:t>` column is used to group samples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26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  <a:ea typeface="Noto Sans CJK SC"/>
              </a:rPr>
              <a:t>Some columns accept NCBI accession numbers instead of paths/URLs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63" name="Picture 62"/>
          <p:cNvPicPr/>
          <p:nvPr/>
        </p:nvPicPr>
        <p:blipFill>
          <a:blip r:embed="rId2"/>
          <a:srcRect r="-83" b="-2415"/>
          <a:stretch/>
        </p:blipFill>
        <p:spPr>
          <a:xfrm>
            <a:off x="114120" y="3578400"/>
            <a:ext cx="9829440" cy="2022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640"/>
            <a:ext cx="10080000" cy="5501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520" y="26280"/>
            <a:ext cx="8001000" cy="564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Future directions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43080" y="1062000"/>
            <a:ext cx="8572680" cy="2721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Finish the report output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Identify presence of genes of interest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Map samples with the location of similar organisms in public databases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Accept long read and hybrid sequencing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Genome assembly and annotation of eukaryotes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Handle host DNA correctly for samples from infected tissue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  <a:ea typeface="Noto Sans CJK SC"/>
              </a:rPr>
              <a:t>Explore contamination/metagenomics (e.g. viruses)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14120" y="86040"/>
            <a:ext cx="9829800" cy="82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solidFill>
                  <a:srgbClr val="666666"/>
                </a:solidFill>
                <a:latin typeface="Arial"/>
              </a:rPr>
              <a:t>Acknowledgments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8600" y="571320"/>
            <a:ext cx="9715320" cy="114480"/>
          </a:xfrm>
          <a:prstGeom prst="rect">
            <a:avLst/>
          </a:prstGeom>
          <a:gradFill rotWithShape="0">
            <a:gsLst>
              <a:gs pos="0">
                <a:srgbClr val="DDE8CB"/>
              </a:gs>
              <a:gs pos="100000">
                <a:srgbClr val="FFFFFF"/>
              </a:gs>
            </a:gsLst>
            <a:lin ang="36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28600" y="837360"/>
            <a:ext cx="3543120" cy="430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1" strike="noStrike" spc="-1">
                <a:latin typeface="Arial"/>
                <a:ea typeface="Noto Sans CJK SC"/>
              </a:rPr>
              <a:t>Programmers: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Camilo Parada-Rojas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Martha Sudermann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Ricardo Alcala-Briseno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Hung Phan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1" strike="noStrike" spc="-1">
                <a:latin typeface="Arial"/>
                <a:ea typeface="Noto Sans CJK SC"/>
              </a:rPr>
              <a:t>Testers: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Marina Witherell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1" strike="noStrike" spc="-1">
                <a:latin typeface="Arial"/>
                <a:ea typeface="Noto Sans CJK SC"/>
              </a:rPr>
              <a:t>Pipeline analysis design: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Fernanda Bocardo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4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Alexandra Weisberg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11600" y="837360"/>
            <a:ext cx="3772080" cy="461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b="1" strike="noStrike" spc="-1">
                <a:latin typeface="Arial"/>
                <a:ea typeface="Noto Sans CJK SC"/>
              </a:rPr>
              <a:t>Consulting: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Melodie Putnam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Alexandra Weisberg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b="1" strike="noStrike" spc="-1">
                <a:latin typeface="Arial"/>
                <a:ea typeface="Noto Sans CJK SC"/>
              </a:rPr>
              <a:t>Project leadership: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b="0" strike="noStrike" spc="-1">
                <a:latin typeface="Arial"/>
                <a:ea typeface="Noto Sans CJK SC"/>
              </a:rPr>
              <a:t>Niklaus Grünwald, Jeff Chang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771720" y="4343400"/>
            <a:ext cx="5676840" cy="91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663</Words>
  <Application>Microsoft Office PowerPoint</Application>
  <PresentationFormat>Custom</PresentationFormat>
  <Paragraphs>111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Zachary Foster</dc:creator>
  <dc:description/>
  <cp:lastModifiedBy>Zachary Foster</cp:lastModifiedBy>
  <cp:revision>39</cp:revision>
  <dcterms:created xsi:type="dcterms:W3CDTF">2023-08-22T12:52:07Z</dcterms:created>
  <dcterms:modified xsi:type="dcterms:W3CDTF">2024-03-27T19:57:43Z</dcterms:modified>
  <dc:language>en-US</dc:language>
</cp:coreProperties>
</file>